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9" r:id="rId2"/>
    <p:sldId id="261" r:id="rId3"/>
    <p:sldId id="285" r:id="rId4"/>
    <p:sldId id="286" r:id="rId5"/>
    <p:sldId id="268" r:id="rId6"/>
    <p:sldId id="281" r:id="rId7"/>
    <p:sldId id="283" r:id="rId8"/>
    <p:sldId id="271" r:id="rId9"/>
    <p:sldId id="287" r:id="rId10"/>
    <p:sldId id="288" r:id="rId11"/>
    <p:sldId id="277" r:id="rId12"/>
    <p:sldId id="284" r:id="rId13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B980689-37DF-2FF3-FC0E-0233768A1F80}" name="이지혜B" initials="지이" userId="S::cozyhye@neungyule.com::c04a0040-3775-484f-848d-b6efd07179ef" providerId="AD"/>
  <p188:author id="{7639C0CB-8BC6-FFD4-43FC-CBF7009B45A7}" name="커티스" initials="CT" userId="S::cthompson@neungyule.com::544ab4df-5c9e-4f20-9e38-9a5f99f503f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C298"/>
    <a:srgbClr val="E4007F"/>
    <a:srgbClr val="ED9DAC"/>
    <a:srgbClr val="00B0EF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0"/>
    <p:restoredTop sz="94691"/>
  </p:normalViewPr>
  <p:slideViewPr>
    <p:cSldViewPr snapToGrid="0">
      <p:cViewPr varScale="1">
        <p:scale>
          <a:sx n="101" d="100"/>
          <a:sy n="101" d="100"/>
        </p:scale>
        <p:origin x="91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9767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5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6850" y="651600"/>
            <a:ext cx="1752094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697673"/>
            <a:ext cx="331372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Middle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</a:t>
            </a:r>
            <a:endParaRPr lang="en-US" altLang="ko-Kore-KR" dirty="0">
              <a:effectLst/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73443D23-ED14-3701-321A-1C28F0214A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6445" y="2232001"/>
            <a:ext cx="10039109" cy="2593111"/>
          </a:xfrm>
        </p:spPr>
        <p:txBody>
          <a:bodyPr>
            <a:normAutofit/>
          </a:bodyPr>
          <a:lstStyle/>
          <a:p>
            <a:r>
              <a:rPr lang="en-US" altLang="ko-KR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5 </a:t>
            </a:r>
            <a:b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We’re All Special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746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A8659-4BB7-9E00-0EE4-A98E3CE8B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E76EBD8-9402-48ED-B9A6-91BD1572C1C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B672FD0-9EE5-0492-16B9-90CB2B5F05AB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5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B7E23AC6-45A1-7F11-FD57-FD45DEA1CF17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E1CC3F50-4C89-982C-CA8D-342F5CBAB5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6C3DDCD7-1B1A-C748-0BC9-0606E142B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78E49D-E8DC-DF83-A3DB-1C7EEE3ECBBE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교과서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FF480EE9-8E96-F234-ACBB-0A67D16850FB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5D3D3DBE-B57C-0ABA-6EE5-04992054FDB5}"/>
              </a:ext>
            </a:extLst>
          </p:cNvPr>
          <p:cNvSpPr/>
          <p:nvPr/>
        </p:nvSpPr>
        <p:spPr>
          <a:xfrm>
            <a:off x="1253545" y="4332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17DA2CFD-369D-7BEC-3A7E-294EA8838D84}"/>
              </a:ext>
            </a:extLst>
          </p:cNvPr>
          <p:cNvSpPr txBox="1">
            <a:spLocks/>
          </p:cNvSpPr>
          <p:nvPr/>
        </p:nvSpPr>
        <p:spPr>
          <a:xfrm>
            <a:off x="1833512" y="2105551"/>
            <a:ext cx="9333142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All of the dots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that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she painted looked beautiful together on the paper.</a:t>
            </a: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F71536FA-F9EE-A9EA-3C07-9103184963F6}"/>
              </a:ext>
            </a:extLst>
          </p:cNvPr>
          <p:cNvSpPr txBox="1">
            <a:spLocks/>
          </p:cNvSpPr>
          <p:nvPr/>
        </p:nvSpPr>
        <p:spPr>
          <a:xfrm>
            <a:off x="1789203" y="3238002"/>
            <a:ext cx="977450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그녀가 그린 모든 점이 종이 위에서 함께 아름답게 보였다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86770797-2719-F1FE-5A23-22F236B11763}"/>
              </a:ext>
            </a:extLst>
          </p:cNvPr>
          <p:cNvSpPr txBox="1">
            <a:spLocks/>
          </p:cNvSpPr>
          <p:nvPr/>
        </p:nvSpPr>
        <p:spPr>
          <a:xfrm>
            <a:off x="1789203" y="4295207"/>
            <a:ext cx="8709268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The pencil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which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the boy held shook as he drew.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AC14599F-6BA9-1D1A-FF42-F2953B70C6E1}"/>
              </a:ext>
            </a:extLst>
          </p:cNvPr>
          <p:cNvSpPr txBox="1">
            <a:spLocks/>
          </p:cNvSpPr>
          <p:nvPr/>
        </p:nvSpPr>
        <p:spPr>
          <a:xfrm>
            <a:off x="1789203" y="5013858"/>
            <a:ext cx="838835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소년이 그릴 때 그가 잡은 연필이 흔들렸다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5127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5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추가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2" y="34911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80E88E2E-B05A-4089-86AC-644921DECFB7}"/>
              </a:ext>
            </a:extLst>
          </p:cNvPr>
          <p:cNvSpPr/>
          <p:nvPr/>
        </p:nvSpPr>
        <p:spPr>
          <a:xfrm>
            <a:off x="1262012" y="518098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B51CB551-67A3-49FE-98D2-0FAC3AE0CE62}"/>
              </a:ext>
            </a:extLst>
          </p:cNvPr>
          <p:cNvSpPr txBox="1">
            <a:spLocks/>
          </p:cNvSpPr>
          <p:nvPr/>
        </p:nvSpPr>
        <p:spPr>
          <a:xfrm>
            <a:off x="1880177" y="3424900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 dog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which[that]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we met was very friendly.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A8E1290A-1A30-45A4-945D-0E8755F46C84}"/>
              </a:ext>
            </a:extLst>
          </p:cNvPr>
          <p:cNvSpPr txBox="1">
            <a:spLocks/>
          </p:cNvSpPr>
          <p:nvPr/>
        </p:nvSpPr>
        <p:spPr>
          <a:xfrm>
            <a:off x="1833513" y="5148229"/>
            <a:ext cx="9168869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This is the restaurant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which[that]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they recommended.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80CB41C0-D9EE-4480-9CA9-F16303A44A59}"/>
              </a:ext>
            </a:extLst>
          </p:cNvPr>
          <p:cNvSpPr txBox="1">
            <a:spLocks/>
          </p:cNvSpPr>
          <p:nvPr/>
        </p:nvSpPr>
        <p:spPr>
          <a:xfrm>
            <a:off x="1825301" y="5848933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이곳은 그들이 추천한 식당이다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45377C15-15A5-4AE1-BA69-411528E2EB3A}"/>
              </a:ext>
            </a:extLst>
          </p:cNvPr>
          <p:cNvSpPr txBox="1">
            <a:spLocks/>
          </p:cNvSpPr>
          <p:nvPr/>
        </p:nvSpPr>
        <p:spPr>
          <a:xfrm>
            <a:off x="1880177" y="1730665"/>
            <a:ext cx="8135232" cy="88735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Do you know the girl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who[whom/that]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he likes?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1" name="텍스트 개체 틀 27">
            <a:extLst>
              <a:ext uri="{FF2B5EF4-FFF2-40B4-BE49-F238E27FC236}">
                <a16:creationId xmlns:a16="http://schemas.microsoft.com/office/drawing/2014/main" id="{3F588479-7568-4BF0-8C3D-B21A71E263F8}"/>
              </a:ext>
            </a:extLst>
          </p:cNvPr>
          <p:cNvSpPr txBox="1">
            <a:spLocks/>
          </p:cNvSpPr>
          <p:nvPr/>
        </p:nvSpPr>
        <p:spPr>
          <a:xfrm>
            <a:off x="1852684" y="4185708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우리가 만난 개는 아주 친근했다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32" name="텍스트 개체 틀 27">
            <a:extLst>
              <a:ext uri="{FF2B5EF4-FFF2-40B4-BE49-F238E27FC236}">
                <a16:creationId xmlns:a16="http://schemas.microsoft.com/office/drawing/2014/main" id="{0D9238B8-2E06-4527-A407-43979D56A801}"/>
              </a:ext>
            </a:extLst>
          </p:cNvPr>
          <p:cNvSpPr txBox="1">
            <a:spLocks/>
          </p:cNvSpPr>
          <p:nvPr/>
        </p:nvSpPr>
        <p:spPr>
          <a:xfrm>
            <a:off x="1851866" y="2463906"/>
            <a:ext cx="789349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너는 그가 좋아하는 소녀를 아니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?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846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5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782264" y="783660"/>
            <a:ext cx="6963098" cy="1143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ko-KR" altLang="en-US" sz="2400" b="1" dirty="0">
                <a:ea typeface="나눔고딕" panose="020D0604000000000000"/>
              </a:rPr>
              <a:t>주어진 정보와 목적격 관계대명사를 활용하여 문장을 완성해 봅시다</a:t>
            </a:r>
            <a:r>
              <a:rPr lang="en-US" altLang="ko-KR" sz="2400" b="1" dirty="0">
                <a:ea typeface="나눔고딕" panose="020D0604000000000000"/>
              </a:rPr>
              <a:t>.</a:t>
            </a:r>
            <a:endParaRPr lang="ko-KR" altLang="ko-KR" sz="2400" b="1" dirty="0">
              <a:ea typeface="나눔고딕" panose="020D0604000000000000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연습 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62013" y="3684986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90140" y="4672871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B32F345-83FC-4550-9ED3-A6C0D33AE1CB}"/>
              </a:ext>
            </a:extLst>
          </p:cNvPr>
          <p:cNvSpPr/>
          <p:nvPr/>
        </p:nvSpPr>
        <p:spPr>
          <a:xfrm>
            <a:off x="1290140" y="5643845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0E707D05-8338-422A-B2B9-131B66A24CB0}"/>
              </a:ext>
            </a:extLst>
          </p:cNvPr>
          <p:cNvSpPr txBox="1">
            <a:spLocks/>
          </p:cNvSpPr>
          <p:nvPr/>
        </p:nvSpPr>
        <p:spPr>
          <a:xfrm>
            <a:off x="1524140" y="4578138"/>
            <a:ext cx="9701030" cy="144655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  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The movie _________________________ was exciting.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8010E73C-F588-4209-8A34-B5714158F3D6}"/>
              </a:ext>
            </a:extLst>
          </p:cNvPr>
          <p:cNvSpPr txBox="1">
            <a:spLocks/>
          </p:cNvSpPr>
          <p:nvPr/>
        </p:nvSpPr>
        <p:spPr>
          <a:xfrm>
            <a:off x="1857511" y="5531784"/>
            <a:ext cx="8640960" cy="1085111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The song _____________________________ was beautiful.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75EBC218-AE93-46F0-9E85-31839AF7B3B5}"/>
              </a:ext>
            </a:extLst>
          </p:cNvPr>
          <p:cNvSpPr txBox="1">
            <a:spLocks/>
          </p:cNvSpPr>
          <p:nvPr/>
        </p:nvSpPr>
        <p:spPr>
          <a:xfrm>
            <a:off x="1524140" y="3629869"/>
            <a:ext cx="8620571" cy="612217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  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I met a man _____________________________.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1CA07D-D9CA-43F8-B064-6AF590865B71}"/>
              </a:ext>
            </a:extLst>
          </p:cNvPr>
          <p:cNvSpPr txBox="1"/>
          <p:nvPr/>
        </p:nvSpPr>
        <p:spPr>
          <a:xfrm>
            <a:off x="3834500" y="3540306"/>
            <a:ext cx="61569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who[whom/that] my sister knows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62F2BC0-C0C1-422C-9B01-3314BFEB3630}"/>
              </a:ext>
            </a:extLst>
          </p:cNvPr>
          <p:cNvSpPr txBox="1"/>
          <p:nvPr/>
        </p:nvSpPr>
        <p:spPr>
          <a:xfrm>
            <a:off x="3732013" y="4503825"/>
            <a:ext cx="4891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which[that] we watched</a:t>
            </a:r>
            <a:endParaRPr lang="en-US" altLang="ko-KR" sz="3000" dirty="0">
              <a:solidFill>
                <a:srgbClr val="0070C0"/>
              </a:solidFill>
              <a:latin typeface="Calibri" panose="020F0502020204030204" pitchFamily="34" charset="0"/>
              <a:ea typeface="HY울릉도M" pitchFamily="18" charset="-127"/>
              <a:cs typeface="Calibri" panose="020F050202020403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C28E74-967C-4516-82FA-AF5EEA78FA33}"/>
              </a:ext>
            </a:extLst>
          </p:cNvPr>
          <p:cNvSpPr txBox="1"/>
          <p:nvPr/>
        </p:nvSpPr>
        <p:spPr>
          <a:xfrm>
            <a:off x="3420229" y="5450350"/>
            <a:ext cx="58903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which[that] Amy sang yesterday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BAF086A-F023-8A29-8173-753848AD767E}"/>
              </a:ext>
            </a:extLst>
          </p:cNvPr>
          <p:cNvSpPr/>
          <p:nvPr/>
        </p:nvSpPr>
        <p:spPr>
          <a:xfrm>
            <a:off x="1290140" y="2096157"/>
            <a:ext cx="9356104" cy="1257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watched the movie.               My sister knows a man. </a:t>
            </a:r>
          </a:p>
          <a:p>
            <a:pPr algn="ctr"/>
            <a:r>
              <a:rPr lang="en-US" altLang="ko-KR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Amy sang the song yesterday.</a:t>
            </a:r>
            <a:endParaRPr lang="ko-KR" altLang="en-US" sz="3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12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9767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713648" y="2540441"/>
            <a:ext cx="8478350" cy="67710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800" b="1" dirty="0">
                <a:latin typeface="나눔고딕" pitchFamily="2" charset="-127"/>
                <a:ea typeface="나눔고딕" pitchFamily="2" charset="-127"/>
              </a:rPr>
              <a:t>「동사 </a:t>
            </a:r>
            <a:r>
              <a:rPr lang="en-US" altLang="ko-KR" sz="3800" b="1" dirty="0">
                <a:latin typeface="나눔고딕" pitchFamily="2" charset="-127"/>
                <a:ea typeface="나눔고딕" pitchFamily="2" charset="-127"/>
              </a:rPr>
              <a:t>+ </a:t>
            </a:r>
            <a:r>
              <a:rPr lang="ko-KR" altLang="en-US" sz="3800" b="1" dirty="0">
                <a:latin typeface="나눔고딕" pitchFamily="2" charset="-127"/>
                <a:ea typeface="나눔고딕" pitchFamily="2" charset="-127"/>
              </a:rPr>
              <a:t>목적어 </a:t>
            </a:r>
            <a:r>
              <a:rPr lang="en-US" altLang="ko-KR" sz="3800" b="1" dirty="0">
                <a:latin typeface="나눔고딕" pitchFamily="2" charset="-127"/>
                <a:ea typeface="나눔고딕" pitchFamily="2" charset="-127"/>
              </a:rPr>
              <a:t>+ to</a:t>
            </a:r>
            <a:r>
              <a:rPr lang="ko-KR" altLang="en-US" sz="3800" b="1" dirty="0">
                <a:latin typeface="나눔고딕" pitchFamily="2" charset="-127"/>
                <a:ea typeface="나눔고딕" pitchFamily="2" charset="-127"/>
              </a:rPr>
              <a:t>부정사」</a:t>
            </a:r>
            <a:endParaRPr lang="en-US" altLang="ko-Kore-KR" sz="3800" b="1" dirty="0">
              <a:effectLst/>
              <a:latin typeface="나눔고딕" pitchFamily="2" charset="-127"/>
              <a:ea typeface="나눔고딕" pitchFamily="2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6854" y="651600"/>
            <a:ext cx="1752094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3713648" y="3796900"/>
            <a:ext cx="8478350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4000" b="1" dirty="0">
                <a:ea typeface="나눔고딕" panose="020D0604000000000000"/>
              </a:rPr>
              <a:t>목적격 관계대명사</a:t>
            </a:r>
            <a:endParaRPr lang="ko-Kore-KR" altLang="en-US" sz="40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6" y="697673"/>
            <a:ext cx="244561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Middle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</a:t>
            </a:r>
            <a:endParaRPr lang="en-US" altLang="ko-Kore-KR" dirty="0">
              <a:effectLst/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7605" y="2527322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2527322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637605" y="2510902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A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5185" y="3790065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3790065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1595185" y="3773645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70362-CBCE-2330-4112-232482D6B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0D9C7C0F-8D6C-BB39-4245-E706E520571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5D34BA8-22AE-C4DD-A4CF-BF0323AF9B41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CB145B-ACEE-04D5-8BAF-B341EA04015F}"/>
              </a:ext>
            </a:extLst>
          </p:cNvPr>
          <p:cNvSpPr txBox="1"/>
          <p:nvPr/>
        </p:nvSpPr>
        <p:spPr>
          <a:xfrm>
            <a:off x="1374249" y="1856655"/>
            <a:ext cx="9631580" cy="5343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의미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목적어가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~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하는 것을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…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하다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957DAEB4-DB1D-6B2F-81A9-31A253C2BAD3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F31BBC8-6C02-D3BA-18AD-413463807FB6}"/>
              </a:ext>
            </a:extLst>
          </p:cNvPr>
          <p:cNvSpPr txBox="1"/>
          <p:nvPr/>
        </p:nvSpPr>
        <p:spPr>
          <a:xfrm>
            <a:off x="2634718" y="841844"/>
            <a:ext cx="71106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「동사 </a:t>
            </a:r>
            <a:r>
              <a:rPr lang="en-US" altLang="ko-KR" sz="3600" b="1" dirty="0">
                <a:ea typeface="나눔고딕" panose="020D0604000000000000"/>
              </a:rPr>
              <a:t>+ </a:t>
            </a:r>
            <a:r>
              <a:rPr lang="ko-KR" altLang="en-US" sz="3600" b="1" dirty="0">
                <a:ea typeface="나눔고딕" panose="020D0604000000000000"/>
              </a:rPr>
              <a:t>목적어 </a:t>
            </a:r>
            <a:r>
              <a:rPr lang="en-US" altLang="ko-KR" sz="3600" b="1" dirty="0">
                <a:ea typeface="나눔고딕" panose="020D0604000000000000"/>
              </a:rPr>
              <a:t>+ to</a:t>
            </a:r>
            <a:r>
              <a:rPr lang="ko-KR" altLang="en-US" sz="3600" b="1" dirty="0">
                <a:ea typeface="나눔고딕" panose="020D0604000000000000"/>
              </a:rPr>
              <a:t>부정사」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172D980-E3E9-9278-E80B-CE4E9302A3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E4BC6156-E95C-3B53-BC36-874FF5AE1F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B2E6CB1-4122-B6C3-ADFD-48E26BA58A40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</a:t>
            </a:r>
            <a:r>
              <a:rPr lang="en-US" altLang="ko-KR" sz="2800" spc="-1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83D488FB-18DF-CDA8-5949-9F6DF6A106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61109"/>
              </p:ext>
            </p:extLst>
          </p:nvPr>
        </p:nvGraphicFramePr>
        <p:xfrm>
          <a:off x="1374249" y="2731059"/>
          <a:ext cx="9432000" cy="10363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1969534508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407890862"/>
                    </a:ext>
                  </a:extLst>
                </a:gridCol>
                <a:gridCol w="2592000">
                  <a:extLst>
                    <a:ext uri="{9D8B030D-6E8A-4147-A177-3AD203B41FA5}">
                      <a16:colId xmlns:a16="http://schemas.microsoft.com/office/drawing/2014/main" val="3594720845"/>
                    </a:ext>
                  </a:extLst>
                </a:gridCol>
                <a:gridCol w="3240000">
                  <a:extLst>
                    <a:ext uri="{9D8B030D-6E8A-4147-A177-3AD203B41FA5}">
                      <a16:colId xmlns:a16="http://schemas.microsoft.com/office/drawing/2014/main" val="403077287"/>
                    </a:ext>
                  </a:extLst>
                </a:gridCol>
              </a:tblGrid>
              <a:tr h="4639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주어</a:t>
                      </a:r>
                      <a:endParaRPr lang="en-US" altLang="ko-KR" sz="2800" b="0" kern="1200" dirty="0">
                        <a:solidFill>
                          <a:schemeClr val="tx1"/>
                        </a:solidFill>
                        <a:latin typeface="나눔고딕" pitchFamily="2" charset="-127"/>
                        <a:ea typeface="나눔고딕" pitchFamily="2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동사</a:t>
                      </a:r>
                      <a:endParaRPr lang="en-US" altLang="ko-KR" sz="2800" b="0" kern="1200" dirty="0">
                        <a:solidFill>
                          <a:schemeClr val="tx1"/>
                        </a:solidFill>
                        <a:latin typeface="나눔고딕" pitchFamily="2" charset="-127"/>
                        <a:ea typeface="나눔고딕" pitchFamily="2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목적어</a:t>
                      </a:r>
                      <a:endParaRPr lang="en-US" altLang="ko-KR" sz="2800" b="0" kern="1200" dirty="0">
                        <a:solidFill>
                          <a:schemeClr val="tx1"/>
                        </a:solidFill>
                        <a:latin typeface="나눔고딕" pitchFamily="2" charset="-127"/>
                        <a:ea typeface="나눔고딕" pitchFamily="2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to</a:t>
                      </a: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부정사</a:t>
                      </a:r>
                      <a:endParaRPr lang="en-US" altLang="ko-KR" sz="2800" b="0" kern="1200" dirty="0">
                        <a:solidFill>
                          <a:schemeClr val="tx1"/>
                        </a:solidFill>
                        <a:latin typeface="나눔고딕" pitchFamily="2" charset="-127"/>
                        <a:ea typeface="나눔고딕" pitchFamily="2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421125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They</a:t>
                      </a:r>
                      <a:endParaRPr lang="ko-KR" altLang="en-US" sz="2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나눔고딕" pitchFamily="2" charset="-127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want</a:t>
                      </a:r>
                      <a:endParaRPr lang="ko-KR" altLang="en-US" sz="28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나눔고딕" pitchFamily="2" charset="-127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</a:t>
                      </a:r>
                      <a:endParaRPr lang="ko-KR" altLang="en-US" sz="28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나눔고딕" pitchFamily="2" charset="-127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 stay </a:t>
                      </a:r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longer</a:t>
                      </a:r>
                      <a:endParaRPr lang="ko-KR" altLang="en-US" sz="2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나눔고딕" pitchFamily="2" charset="-127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705262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09C0BD3-9334-614A-FF78-C17384C15863}"/>
              </a:ext>
            </a:extLst>
          </p:cNvPr>
          <p:cNvSpPr txBox="1"/>
          <p:nvPr/>
        </p:nvSpPr>
        <p:spPr>
          <a:xfrm>
            <a:off x="5179631" y="3767379"/>
            <a:ext cx="2237169" cy="11807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 algn="ctr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to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부정사의 행위자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731E2F-1AFB-BD02-CF91-09CBF983FB3F}"/>
              </a:ext>
            </a:extLst>
          </p:cNvPr>
          <p:cNvSpPr txBox="1"/>
          <p:nvPr/>
        </p:nvSpPr>
        <p:spPr>
          <a:xfrm>
            <a:off x="8143371" y="3767379"/>
            <a:ext cx="2237169" cy="11807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 algn="ctr">
              <a:lnSpc>
                <a:spcPct val="150000"/>
              </a:lnSpc>
              <a:spcBef>
                <a:spcPct val="20000"/>
              </a:spcBef>
            </a:pP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목적어를 보충 설명하는 역할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8A4D22-8653-0350-0448-E8DD4B3FC790}"/>
              </a:ext>
            </a:extLst>
          </p:cNvPr>
          <p:cNvSpPr txBox="1"/>
          <p:nvPr/>
        </p:nvSpPr>
        <p:spPr>
          <a:xfrm>
            <a:off x="10833405" y="3160987"/>
            <a:ext cx="344847" cy="5343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5380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424C2-B156-6DC0-AA5E-355A4078C6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7F1312CE-6E0C-E728-5072-25E7A5EBAF4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0B19422-8DCA-F4D7-0C4E-5B08EF2814B7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60F8864-A15F-D3F3-E27E-1DBF1B1A10BC}"/>
              </a:ext>
            </a:extLst>
          </p:cNvPr>
          <p:cNvSpPr txBox="1"/>
          <p:nvPr/>
        </p:nvSpPr>
        <p:spPr>
          <a:xfrm>
            <a:off x="1320847" y="1638576"/>
            <a:ext cx="9631580" cy="454893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「동사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목적어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 to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부정사」 형태로 쓰는 동사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want, ask, expect, tell, allow, advise, order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등</a:t>
            </a:r>
            <a:endParaRPr lang="en-US" altLang="ko-KR" sz="2800" dirty="0">
              <a:latin typeface="Calibri" panose="020F0502020204030204" pitchFamily="34" charset="0"/>
              <a:ea typeface="나눔고딕" pitchFamily="2" charset="-127"/>
              <a:cs typeface="Calibri" panose="020F0502020204030204" pitchFamily="34" charset="0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endParaRPr lang="ko-KR" altLang="en-US" sz="2800" dirty="0">
              <a:latin typeface="Calibri" panose="020F0502020204030204" pitchFamily="34" charset="0"/>
              <a:ea typeface="나눔고딕" pitchFamily="2" charset="-127"/>
              <a:cs typeface="Calibri" panose="020F0502020204030204" pitchFamily="34" charset="0"/>
            </a:endParaRPr>
          </a:p>
          <a:p>
            <a:pPr indent="-342900"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She 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expects </a:t>
            </a:r>
            <a:r>
              <a:rPr lang="en-US" altLang="ko-KR" sz="28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him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28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finish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report by tomorrow.</a:t>
            </a:r>
          </a:p>
          <a:p>
            <a:pPr indent="-342900">
              <a:spcBef>
                <a:spcPct val="20000"/>
              </a:spcBef>
            </a:pPr>
            <a:r>
              <a:rPr lang="ko-KR" altLang="en-US" sz="24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                             목적어  </a:t>
            </a:r>
            <a:r>
              <a:rPr lang="en-US" altLang="ko-K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ko-KR" altLang="en-US" sz="24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부정사</a:t>
            </a:r>
          </a:p>
          <a:p>
            <a:pPr indent="-342900"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</a:t>
            </a:r>
          </a:p>
          <a:p>
            <a:pPr indent="-342900"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The museum 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allows </a:t>
            </a:r>
            <a:r>
              <a:rPr lang="en-US" altLang="ko-KR" sz="28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people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28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take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pictures inside.</a:t>
            </a:r>
          </a:p>
          <a:p>
            <a:pPr indent="-342900">
              <a:spcBef>
                <a:spcPct val="20000"/>
              </a:spcBef>
            </a:pPr>
            <a:r>
              <a:rPr lang="ko-KR" altLang="en-US" sz="24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                                                목적어   </a:t>
            </a:r>
            <a:r>
              <a:rPr lang="en-US" altLang="ko-K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ko-KR" altLang="en-US" sz="24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부정사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1E387AA1-8D52-5FB2-C4D6-EEED1B4013A9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D84FBAF-ABAD-9931-F1F9-8B37BBDC165B}"/>
              </a:ext>
            </a:extLst>
          </p:cNvPr>
          <p:cNvSpPr txBox="1"/>
          <p:nvPr/>
        </p:nvSpPr>
        <p:spPr>
          <a:xfrm>
            <a:off x="2634718" y="841844"/>
            <a:ext cx="71106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「동사 </a:t>
            </a:r>
            <a:r>
              <a:rPr lang="en-US" altLang="ko-KR" sz="3600" b="1" dirty="0">
                <a:ea typeface="나눔고딕" panose="020D0604000000000000"/>
              </a:rPr>
              <a:t>+ </a:t>
            </a:r>
            <a:r>
              <a:rPr lang="ko-KR" altLang="en-US" sz="3600" b="1" dirty="0">
                <a:ea typeface="나눔고딕" panose="020D0604000000000000"/>
              </a:rPr>
              <a:t>목적어 </a:t>
            </a:r>
            <a:r>
              <a:rPr lang="en-US" altLang="ko-KR" sz="3600" b="1" dirty="0">
                <a:ea typeface="나눔고딕" panose="020D0604000000000000"/>
              </a:rPr>
              <a:t>+ to</a:t>
            </a:r>
            <a:r>
              <a:rPr lang="ko-KR" altLang="en-US" sz="3600" b="1" dirty="0">
                <a:ea typeface="나눔고딕" panose="020D0604000000000000"/>
              </a:rPr>
              <a:t>부정사」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B2DFAA6F-A7F8-72B9-DD37-B5C586E11E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561FD496-0460-432E-CD1C-E253AA245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7117C8D-4412-B400-166B-63BA73188673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</a:t>
            </a:r>
            <a:r>
              <a:rPr lang="en-US" altLang="ko-KR" sz="2800" spc="-1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589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5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교과서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4332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C8CB0528-A647-4DEC-A2E3-0BB399F3DED7}"/>
              </a:ext>
            </a:extLst>
          </p:cNvPr>
          <p:cNvSpPr txBox="1">
            <a:spLocks/>
          </p:cNvSpPr>
          <p:nvPr/>
        </p:nvSpPr>
        <p:spPr>
          <a:xfrm>
            <a:off x="1794674" y="2105551"/>
            <a:ext cx="8773528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She pushed the paper toward Vashti and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asked her to sign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it.</a:t>
            </a: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6D250B7A-1E79-4974-B29F-32F8A666AEFA}"/>
              </a:ext>
            </a:extLst>
          </p:cNvPr>
          <p:cNvSpPr txBox="1">
            <a:spLocks/>
          </p:cNvSpPr>
          <p:nvPr/>
        </p:nvSpPr>
        <p:spPr>
          <a:xfrm>
            <a:off x="1721545" y="3166573"/>
            <a:ext cx="9774501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그녀는 종이를 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Vashti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를 향해 내밀고 그녀에게 그것에 서명을 해달라고 요청했다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D6799BB2-09CD-474D-A7F6-451915D25767}"/>
              </a:ext>
            </a:extLst>
          </p:cNvPr>
          <p:cNvSpPr txBox="1">
            <a:spLocks/>
          </p:cNvSpPr>
          <p:nvPr/>
        </p:nvSpPr>
        <p:spPr>
          <a:xfrm>
            <a:off x="1826804" y="4332684"/>
            <a:ext cx="8709268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She handed the boy a blank sheet of paper and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told him to draw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a line.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373A531D-ADBD-4D68-B1A9-54374EFF00A7}"/>
              </a:ext>
            </a:extLst>
          </p:cNvPr>
          <p:cNvSpPr txBox="1">
            <a:spLocks/>
          </p:cNvSpPr>
          <p:nvPr/>
        </p:nvSpPr>
        <p:spPr>
          <a:xfrm>
            <a:off x="1826804" y="5426801"/>
            <a:ext cx="8243788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그녀는 소년에게 빈 종이 한 장을 건네고 그에게 선을 그리라고 말했다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302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0076A-EDC4-B274-C204-0223D902D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62D6218C-0398-6929-4F16-2EF66329F2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C5AD811-1059-9F52-FD41-E0F3655ED327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5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62873D9E-0444-BD6B-D053-3EEC8D926AD1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E9228E5D-B871-E404-C02F-D64E0E42C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4C84CEB5-ED1C-531F-C43C-DE79483EA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9842D73-42BF-9E0A-20D2-9B61456F810F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추가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3047AA92-0988-D0A0-BA49-AE17605EA401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209A9F8B-E8D4-5A70-6223-93280465BA04}"/>
              </a:ext>
            </a:extLst>
          </p:cNvPr>
          <p:cNvSpPr/>
          <p:nvPr/>
        </p:nvSpPr>
        <p:spPr>
          <a:xfrm>
            <a:off x="1262012" y="34911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B6B65259-DAE3-5EEF-9E9F-74BB8ED73512}"/>
              </a:ext>
            </a:extLst>
          </p:cNvPr>
          <p:cNvSpPr/>
          <p:nvPr/>
        </p:nvSpPr>
        <p:spPr>
          <a:xfrm>
            <a:off x="1262012" y="518098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텍스트 개체 틀 27">
            <a:extLst>
              <a:ext uri="{FF2B5EF4-FFF2-40B4-BE49-F238E27FC236}">
                <a16:creationId xmlns:a16="http://schemas.microsoft.com/office/drawing/2014/main" id="{C7D8B2F9-D882-A5C4-B78D-419D8E4A2A5A}"/>
              </a:ext>
            </a:extLst>
          </p:cNvPr>
          <p:cNvSpPr txBox="1">
            <a:spLocks/>
          </p:cNvSpPr>
          <p:nvPr/>
        </p:nvSpPr>
        <p:spPr>
          <a:xfrm>
            <a:off x="1722363" y="3400598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My mom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told me to study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hard.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DB15726C-F875-5629-6F58-EC9B093A0BDA}"/>
              </a:ext>
            </a:extLst>
          </p:cNvPr>
          <p:cNvSpPr txBox="1">
            <a:spLocks/>
          </p:cNvSpPr>
          <p:nvPr/>
        </p:nvSpPr>
        <p:spPr>
          <a:xfrm>
            <a:off x="1833513" y="5179204"/>
            <a:ext cx="8878030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 teacher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expects the students to be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on time.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3" name="텍스트 개체 틀 27">
            <a:extLst>
              <a:ext uri="{FF2B5EF4-FFF2-40B4-BE49-F238E27FC236}">
                <a16:creationId xmlns:a16="http://schemas.microsoft.com/office/drawing/2014/main" id="{34F9B41E-4303-3828-8025-09F18F16C34B}"/>
              </a:ext>
            </a:extLst>
          </p:cNvPr>
          <p:cNvSpPr txBox="1">
            <a:spLocks/>
          </p:cNvSpPr>
          <p:nvPr/>
        </p:nvSpPr>
        <p:spPr>
          <a:xfrm>
            <a:off x="1825301" y="5887090"/>
            <a:ext cx="853318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그 교사는 학생들이 시간을 지키기를 기대한다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6F0F53C1-B918-58CC-F055-88ABA68B747F}"/>
              </a:ext>
            </a:extLst>
          </p:cNvPr>
          <p:cNvSpPr txBox="1">
            <a:spLocks/>
          </p:cNvSpPr>
          <p:nvPr/>
        </p:nvSpPr>
        <p:spPr>
          <a:xfrm>
            <a:off x="1721545" y="1678796"/>
            <a:ext cx="8135232" cy="88735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advised him to see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 doctor.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6" name="텍스트 개체 틀 27">
            <a:extLst>
              <a:ext uri="{FF2B5EF4-FFF2-40B4-BE49-F238E27FC236}">
                <a16:creationId xmlns:a16="http://schemas.microsoft.com/office/drawing/2014/main" id="{12780805-D8A2-498E-207F-1862559B39AF}"/>
              </a:ext>
            </a:extLst>
          </p:cNvPr>
          <p:cNvSpPr txBox="1">
            <a:spLocks/>
          </p:cNvSpPr>
          <p:nvPr/>
        </p:nvSpPr>
        <p:spPr>
          <a:xfrm>
            <a:off x="1730012" y="4092602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엄마는 나에게 열심히 공부하라고 말했다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F4294593-3A41-140A-4BAF-41F5AE1E220A}"/>
              </a:ext>
            </a:extLst>
          </p:cNvPr>
          <p:cNvSpPr txBox="1">
            <a:spLocks/>
          </p:cNvSpPr>
          <p:nvPr/>
        </p:nvSpPr>
        <p:spPr>
          <a:xfrm>
            <a:off x="1730011" y="2387353"/>
            <a:ext cx="922241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나는 그에게 의사를 만나보라고 조언했다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227057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5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782264" y="783660"/>
            <a:ext cx="7302262" cy="575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ko-KR" altLang="en-US" sz="2400" b="1" dirty="0">
                <a:latin typeface="나눔고딕" pitchFamily="2" charset="-127"/>
                <a:ea typeface="나눔고딕" pitchFamily="2" charset="-127"/>
              </a:rPr>
              <a:t>주어진 표현을 활용하여 문장을 완성해 봅시다</a:t>
            </a:r>
            <a:r>
              <a:rPr lang="en-US" altLang="ko-KR" sz="2400" b="1" dirty="0"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400" b="1" dirty="0">
              <a:latin typeface="나눔고딕" pitchFamily="2" charset="-127"/>
              <a:ea typeface="나눔고딕" pitchFamily="2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연습 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5638" y="333173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3" y="4382965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B32F345-83FC-4550-9ED3-A6C0D33AE1CB}"/>
              </a:ext>
            </a:extLst>
          </p:cNvPr>
          <p:cNvSpPr/>
          <p:nvPr/>
        </p:nvSpPr>
        <p:spPr>
          <a:xfrm>
            <a:off x="1262013" y="54725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0E707D05-8338-422A-B2B9-131B66A24CB0}"/>
              </a:ext>
            </a:extLst>
          </p:cNvPr>
          <p:cNvSpPr txBox="1">
            <a:spLocks/>
          </p:cNvSpPr>
          <p:nvPr/>
        </p:nvSpPr>
        <p:spPr>
          <a:xfrm>
            <a:off x="1496013" y="5381535"/>
            <a:ext cx="9645157" cy="144655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  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My parents allow us </a:t>
            </a: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____________________.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8010E73C-F588-4209-8A34-B5714158F3D6}"/>
              </a:ext>
            </a:extLst>
          </p:cNvPr>
          <p:cNvSpPr txBox="1">
            <a:spLocks/>
          </p:cNvSpPr>
          <p:nvPr/>
        </p:nvSpPr>
        <p:spPr>
          <a:xfrm>
            <a:off x="1857511" y="3219193"/>
            <a:ext cx="8640960" cy="1085111"/>
          </a:xfrm>
          <a:prstGeom prst="rect">
            <a:avLst/>
          </a:prstGeom>
        </p:spPr>
        <p:txBody>
          <a:bodyPr/>
          <a:lstStyle/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I want my brother </a:t>
            </a: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________________.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75EBC218-AE93-46F0-9E85-31839AF7B3B5}"/>
              </a:ext>
            </a:extLst>
          </p:cNvPr>
          <p:cNvSpPr txBox="1">
            <a:spLocks/>
          </p:cNvSpPr>
          <p:nvPr/>
        </p:nvSpPr>
        <p:spPr>
          <a:xfrm>
            <a:off x="1857511" y="4299676"/>
            <a:ext cx="8838476" cy="144655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Rachel asked me </a:t>
            </a: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_______________________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1CA07D-D9CA-43F8-B064-6AF590865B71}"/>
              </a:ext>
            </a:extLst>
          </p:cNvPr>
          <p:cNvSpPr txBox="1"/>
          <p:nvPr/>
        </p:nvSpPr>
        <p:spPr>
          <a:xfrm>
            <a:off x="5283918" y="5351620"/>
            <a:ext cx="4554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to play outside after school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62F2BC0-C0C1-422C-9B01-3314BFEB3630}"/>
              </a:ext>
            </a:extLst>
          </p:cNvPr>
          <p:cNvSpPr txBox="1"/>
          <p:nvPr/>
        </p:nvSpPr>
        <p:spPr>
          <a:xfrm>
            <a:off x="4474303" y="4255715"/>
            <a:ext cx="58601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help her with her homework</a:t>
            </a:r>
            <a:endParaRPr lang="en-US" altLang="ko-KR" sz="3000" dirty="0">
              <a:solidFill>
                <a:srgbClr val="0070C0"/>
              </a:solidFill>
              <a:latin typeface="Calibri" panose="020F0502020204030204" pitchFamily="34" charset="0"/>
              <a:ea typeface="HY울릉도M" pitchFamily="18" charset="-127"/>
              <a:cs typeface="Calibri" panose="020F050202020403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C28E74-967C-4516-82FA-AF5EEA78FA33}"/>
              </a:ext>
            </a:extLst>
          </p:cNvPr>
          <p:cNvSpPr txBox="1"/>
          <p:nvPr/>
        </p:nvSpPr>
        <p:spPr>
          <a:xfrm>
            <a:off x="4345617" y="3185203"/>
            <a:ext cx="48414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to clean his room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4B392436-8996-4B98-B447-CF5E960C492D}"/>
              </a:ext>
            </a:extLst>
          </p:cNvPr>
          <p:cNvSpPr/>
          <p:nvPr/>
        </p:nvSpPr>
        <p:spPr>
          <a:xfrm>
            <a:off x="1373626" y="1602494"/>
            <a:ext cx="8371736" cy="12600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clean his room               help her with her</a:t>
            </a:r>
            <a:r>
              <a:rPr lang="ko-KR" altLang="en-US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homework</a:t>
            </a:r>
          </a:p>
          <a:p>
            <a:pPr algn="ctr"/>
            <a:r>
              <a:rPr lang="en-US" altLang="ko-KR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play outside after school</a:t>
            </a:r>
            <a:endParaRPr lang="ko-KR" altLang="en-US" sz="3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66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20847" y="1782996"/>
            <a:ext cx="9631580" cy="199939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역할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두 절을 이어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주는 접속사 역할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+ 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뒤에 나오는 절의     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           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목적어를 대신하는 대명사 역할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형태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선행사의 종류에 따라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who(m), which, that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을 사용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목적격 관계대명사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118EFDCA-E5BD-01C0-2E33-580AB7F23F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364796"/>
              </p:ext>
            </p:extLst>
          </p:nvPr>
        </p:nvGraphicFramePr>
        <p:xfrm>
          <a:off x="1677013" y="4083885"/>
          <a:ext cx="8314447" cy="15544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64219">
                  <a:extLst>
                    <a:ext uri="{9D8B030D-6E8A-4147-A177-3AD203B41FA5}">
                      <a16:colId xmlns:a16="http://schemas.microsoft.com/office/drawing/2014/main" val="1969534508"/>
                    </a:ext>
                  </a:extLst>
                </a:gridCol>
                <a:gridCol w="2731412">
                  <a:extLst>
                    <a:ext uri="{9D8B030D-6E8A-4147-A177-3AD203B41FA5}">
                      <a16:colId xmlns:a16="http://schemas.microsoft.com/office/drawing/2014/main" val="407890862"/>
                    </a:ext>
                  </a:extLst>
                </a:gridCol>
                <a:gridCol w="2718816">
                  <a:extLst>
                    <a:ext uri="{9D8B030D-6E8A-4147-A177-3AD203B41FA5}">
                      <a16:colId xmlns:a16="http://schemas.microsoft.com/office/drawing/2014/main" val="3594720845"/>
                    </a:ext>
                  </a:extLst>
                </a:gridCol>
              </a:tblGrid>
              <a:tr h="4639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b="1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Calibri" panose="020F0502020204030204" pitchFamily="34" charset="0"/>
                        </a:rPr>
                        <a:t>선행사의 종류</a:t>
                      </a:r>
                      <a:endParaRPr lang="en-US" altLang="ko-KR" sz="2800" b="1" kern="1200" dirty="0">
                        <a:solidFill>
                          <a:schemeClr val="tx1"/>
                        </a:solidFill>
                        <a:latin typeface="나눔고딕" pitchFamily="2" charset="-127"/>
                        <a:ea typeface="나눔고딕" pitchFamily="2" charset="-127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800" b="1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Calibri" panose="020F0502020204030204" pitchFamily="34" charset="0"/>
                        </a:rPr>
                        <a:t>목적격 관계대명사</a:t>
                      </a:r>
                      <a:endParaRPr lang="en-US" altLang="ko-KR" sz="2800" b="1" kern="1200" dirty="0">
                        <a:solidFill>
                          <a:schemeClr val="tx1"/>
                        </a:solidFill>
                        <a:latin typeface="나눔고딕" pitchFamily="2" charset="-127"/>
                        <a:ea typeface="나눔고딕" pitchFamily="2" charset="-127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421125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Calibri" panose="020F0502020204030204" pitchFamily="34" charset="0"/>
                        </a:rPr>
                        <a:t>사람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who(m)</a:t>
                      </a:r>
                      <a:endParaRPr lang="ko-KR" altLang="en-US" sz="2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나눔고딕" pitchFamily="2" charset="-127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that</a:t>
                      </a:r>
                      <a:endParaRPr lang="ko-KR" altLang="en-US" sz="2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나눔고딕" pitchFamily="2" charset="-127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7052623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Calibri" panose="020F0502020204030204" pitchFamily="34" charset="0"/>
                        </a:rPr>
                        <a:t>사물</a:t>
                      </a:r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Calibri" panose="020F0502020204030204" pitchFamily="34" charset="0"/>
                        </a:rPr>
                        <a:t>동물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which</a:t>
                      </a:r>
                      <a:endParaRPr lang="ko-KR" altLang="en-US" sz="28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나눔고딕" pitchFamily="2" charset="-127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5987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2478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7786A5-E081-CC90-9668-CD7051304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D89B52B8-6CB2-AAF6-68B5-7573B7464F2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13EFF9A-CB9E-521B-6952-461BA2F75839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53BF732-87E3-C15F-7DE7-1B84DF3C6368}"/>
              </a:ext>
            </a:extLst>
          </p:cNvPr>
          <p:cNvSpPr txBox="1"/>
          <p:nvPr/>
        </p:nvSpPr>
        <p:spPr>
          <a:xfrm>
            <a:off x="1320847" y="1782996"/>
            <a:ext cx="9631580" cy="424205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 is 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 actor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+ Many people love 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him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He is </a:t>
            </a:r>
            <a:r>
              <a:rPr lang="en-US" altLang="ko-KR" sz="28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 actor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28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who[whom/that] </a:t>
            </a:r>
            <a:r>
              <a:rPr lang="en-US" altLang="ko-KR" sz="2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many people love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ko-KR" altLang="en-US" sz="2400" dirty="0">
                <a:latin typeface="나눔고딕" pitchFamily="2" charset="-127"/>
                <a:ea typeface="나눔고딕" pitchFamily="2" charset="-127"/>
                <a:cs typeface="Calibri" panose="020F0502020204030204" pitchFamily="34" charset="0"/>
              </a:rPr>
              <a:t>            </a:t>
            </a:r>
            <a:r>
              <a:rPr lang="ko-KR" altLang="en-US" sz="2400" dirty="0" err="1">
                <a:latin typeface="나눔고딕" pitchFamily="2" charset="-127"/>
                <a:ea typeface="나눔고딕" pitchFamily="2" charset="-127"/>
                <a:cs typeface="Calibri" panose="020F0502020204030204" pitchFamily="34" charset="0"/>
              </a:rPr>
              <a:t>선행사</a:t>
            </a:r>
            <a:r>
              <a:rPr lang="ko-KR" altLang="en-US" sz="2400" dirty="0">
                <a:latin typeface="나눔고딕" pitchFamily="2" charset="-127"/>
                <a:ea typeface="나눔고딕" pitchFamily="2" charset="-127"/>
                <a:cs typeface="Calibri" panose="020F0502020204030204" pitchFamily="34" charset="0"/>
              </a:rPr>
              <a:t>                 목적격 관계대명사절</a:t>
            </a:r>
            <a:endParaRPr lang="en-US" altLang="ko-KR" sz="2400" dirty="0">
              <a:latin typeface="나눔고딕" pitchFamily="2" charset="-127"/>
              <a:ea typeface="나눔고딕" pitchFamily="2" charset="-127"/>
              <a:cs typeface="Calibri" panose="020F0502020204030204" pitchFamily="34" charset="0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endParaRPr lang="en-US" altLang="ko-KR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목적격 관계대명사는 생략 가능</a:t>
            </a:r>
            <a:endParaRPr lang="en-US" altLang="ko-KR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song </a:t>
            </a:r>
            <a:r>
              <a:rPr lang="en-US" altLang="ko-KR" sz="28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(which[that]) </a:t>
            </a:r>
            <a:r>
              <a:rPr lang="en-US" altLang="ko-KR" sz="2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heard on the radio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is my favorite.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9943CD-695E-7B09-8B9A-810070F22513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6CEAC28F-90B6-3401-223B-F9339A3C94A2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목적격 관계대명사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88C98C43-E725-4374-6418-1EB8A5E580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A58F917A-D050-F7CD-EA5F-D5AA97D0E4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DD5E4E1-F7BE-70BC-C7C6-7EA45D012CC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2036B9EF-1A97-FBB7-0BA6-51C14BAFBA3C}"/>
              </a:ext>
            </a:extLst>
          </p:cNvPr>
          <p:cNvCxnSpPr/>
          <p:nvPr/>
        </p:nvCxnSpPr>
        <p:spPr>
          <a:xfrm flipV="1">
            <a:off x="3352800" y="3072384"/>
            <a:ext cx="0" cy="35661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27EAF99D-CF36-2C61-52D8-B1538078A677}"/>
              </a:ext>
            </a:extLst>
          </p:cNvPr>
          <p:cNvCxnSpPr/>
          <p:nvPr/>
        </p:nvCxnSpPr>
        <p:spPr>
          <a:xfrm>
            <a:off x="3352800" y="3429000"/>
            <a:ext cx="9631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4BCF0AD5-D50D-4D0C-0275-43B91C5203A7}"/>
              </a:ext>
            </a:extLst>
          </p:cNvPr>
          <p:cNvCxnSpPr/>
          <p:nvPr/>
        </p:nvCxnSpPr>
        <p:spPr>
          <a:xfrm flipV="1">
            <a:off x="4328160" y="3072384"/>
            <a:ext cx="0" cy="35661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0442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607</Words>
  <Application>Microsoft Office PowerPoint</Application>
  <PresentationFormat>와이드스크린</PresentationFormat>
  <Paragraphs>123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8" baseType="lpstr">
      <vt:lpstr>나눔고딕</vt:lpstr>
      <vt:lpstr>Aptos</vt:lpstr>
      <vt:lpstr>Aptos Display</vt:lpstr>
      <vt:lpstr>Arial</vt:lpstr>
      <vt:lpstr>Calibri</vt:lpstr>
      <vt:lpstr>Office 테마</vt:lpstr>
      <vt:lpstr>Lesson 5   We’re All Special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유소영</cp:lastModifiedBy>
  <cp:revision>94</cp:revision>
  <dcterms:created xsi:type="dcterms:W3CDTF">2024-07-02T00:56:12Z</dcterms:created>
  <dcterms:modified xsi:type="dcterms:W3CDTF">2025-12-05T07:06:36Z</dcterms:modified>
</cp:coreProperties>
</file>